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Open Sans" panose="020B0604020202020204" charset="0"/>
      <p:regular r:id="rId13"/>
    </p:embeddedFont>
    <p:embeddedFont>
      <p:font typeface="Libre Baskervil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152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Power of Data in Business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guide will teach you the basics of data, how it's collected, and how it can be used to make smart business decisions and drive success.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7678" y="581620"/>
            <a:ext cx="5009317" cy="626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is Data?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7678" y="1508165"/>
            <a:ext cx="7741444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When we analyze raw facts and numbers, we can discover useful insights about customers, business operations, and market trends.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87678" y="2374583"/>
            <a:ext cx="3770590" cy="2696766"/>
          </a:xfrm>
          <a:prstGeom prst="roundRect">
            <a:avLst>
              <a:gd name="adj" fmla="val 1115"/>
            </a:avLst>
          </a:prstGeom>
          <a:solidFill>
            <a:srgbClr val="EAE8F3"/>
          </a:solidFill>
          <a:ln/>
        </p:spPr>
      </p:sp>
      <p:sp>
        <p:nvSpPr>
          <p:cNvPr id="6" name="Text 3"/>
          <p:cNvSpPr/>
          <p:nvPr/>
        </p:nvSpPr>
        <p:spPr>
          <a:xfrm>
            <a:off x="6387941" y="2574846"/>
            <a:ext cx="250459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Structured Data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387941" y="3008114"/>
            <a:ext cx="3370064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Organized in tables and spreadsheets in Rows and Columns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387941" y="3769281"/>
            <a:ext cx="3370064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 records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387941" y="4159925"/>
            <a:ext cx="3370064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Financial statements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387941" y="4550569"/>
            <a:ext cx="3370064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Employee databases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10158532" y="2374583"/>
            <a:ext cx="3770590" cy="2696766"/>
          </a:xfrm>
          <a:prstGeom prst="roundRect">
            <a:avLst>
              <a:gd name="adj" fmla="val 1115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10358795" y="2574846"/>
            <a:ext cx="250459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Unstructured Data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0358795" y="3008114"/>
            <a:ext cx="3370064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that doesn’t follow a set format or order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358795" y="3769281"/>
            <a:ext cx="3370064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emails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0358795" y="4159925"/>
            <a:ext cx="3370064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Social media posts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358795" y="4550569"/>
            <a:ext cx="3370064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Video content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187678" y="5271611"/>
            <a:ext cx="7741444" cy="2376249"/>
          </a:xfrm>
          <a:prstGeom prst="roundRect">
            <a:avLst>
              <a:gd name="adj" fmla="val 1265"/>
            </a:avLst>
          </a:prstGeom>
          <a:solidFill>
            <a:srgbClr val="EAE8F3"/>
          </a:solidFill>
          <a:ln/>
        </p:spPr>
      </p:sp>
      <p:sp>
        <p:nvSpPr>
          <p:cNvPr id="18" name="Text 15"/>
          <p:cNvSpPr/>
          <p:nvPr/>
        </p:nvSpPr>
        <p:spPr>
          <a:xfrm>
            <a:off x="6387941" y="5471874"/>
            <a:ext cx="275986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Semi-structured Data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6387941" y="5905143"/>
            <a:ext cx="734091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Partly organized data with some structure, but not as strict as tables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6387941" y="6345793"/>
            <a:ext cx="734091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JSON files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6387941" y="6736437"/>
            <a:ext cx="734091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XML documents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6387941" y="7127081"/>
            <a:ext cx="734091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 files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806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532" y="2928223"/>
            <a:ext cx="9513927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Why Data is Very Important for Business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32" y="3771900"/>
            <a:ext cx="456128" cy="4561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22665" y="3880128"/>
            <a:ext cx="2693908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Understand Customers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322665" y="4274701"/>
            <a:ext cx="5878473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purchasing patterns, preferences, and feedback to deliver personalized experiences that increase satisfaction and loyalty.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143" y="3771900"/>
            <a:ext cx="456128" cy="4561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113276" y="3880128"/>
            <a:ext cx="2489835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Optimize Operations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8113276" y="4274701"/>
            <a:ext cx="5878592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helps spot where work can be better, makes processes faster, and cuts down costs.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532" y="5223153"/>
            <a:ext cx="456128" cy="4561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22665" y="5331381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Spot Trends Early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322665" y="5725954"/>
            <a:ext cx="5878473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helps you spot trends and opportunities early, giving you a head start over competitors.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9143" y="5223153"/>
            <a:ext cx="456128" cy="45612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113276" y="5331381"/>
            <a:ext cx="257758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Measure Performance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8113276" y="5725954"/>
            <a:ext cx="5878592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KPIs , Data helps you watch important numbers and results so your business stays on track.</a:t>
            </a:r>
            <a:endParaRPr lang="en-US" sz="1400" dirty="0"/>
          </a:p>
        </p:txBody>
      </p:sp>
      <p:sp>
        <p:nvSpPr>
          <p:cNvPr id="16" name="Shape 9"/>
          <p:cNvSpPr/>
          <p:nvPr/>
        </p:nvSpPr>
        <p:spPr>
          <a:xfrm>
            <a:off x="638532" y="6514862"/>
            <a:ext cx="13353336" cy="1067038"/>
          </a:xfrm>
          <a:prstGeom prst="roundRect">
            <a:avLst>
              <a:gd name="adj" fmla="val 2565"/>
            </a:avLst>
          </a:prstGeom>
          <a:solidFill>
            <a:srgbClr val="C3C2F0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36" y="6796564"/>
            <a:ext cx="228005" cy="182404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231344" y="6742867"/>
            <a:ext cx="12578120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Business Intelligence (BI)</a:t>
            </a:r>
            <a:r>
              <a:rPr lang="en-US" sz="14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transforms raw data into actionable insights, helping organizations make informed decisions that drive growth and competitive advantage.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847" y="706636"/>
            <a:ext cx="7703106" cy="1286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How Businesses Generate Data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847" y="2301954"/>
            <a:ext cx="1029295" cy="12351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42002" y="2507813"/>
            <a:ext cx="356246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Browses Website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442002" y="2952869"/>
            <a:ext cx="646795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Analytics track page views, time spent, and click patterns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847" y="3537109"/>
            <a:ext cx="1029295" cy="12351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42002" y="3742968"/>
            <a:ext cx="2647474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Items Added to Cart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442002" y="4188023"/>
            <a:ext cx="646795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preferences and pricing sensitivity captured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847" y="4772263"/>
            <a:ext cx="1029295" cy="15154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42002" y="4978122"/>
            <a:ext cx="273819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Purchase Completed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42002" y="5423178"/>
            <a:ext cx="6467951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 data, payment method, and delivery preferences recorded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6847" y="6287691"/>
            <a:ext cx="1029295" cy="123515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42002" y="6493550"/>
            <a:ext cx="3074313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Follow-up Engagement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442002" y="6938605"/>
            <a:ext cx="646795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Email opens, customer service interactions, and reviews collected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999" y="762000"/>
            <a:ext cx="9795510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From Raw Data to Business Insights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1999" y="1863209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99" y="2197894"/>
            <a:ext cx="4232196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1999" y="2366248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Collection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1999" y="2830830"/>
            <a:ext cx="4232196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Gather information from multiple sources including systems, surveys, and external feeds to build comprehensive datasets.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198983" y="1863209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6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983" y="2197894"/>
            <a:ext cx="4232315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98983" y="2366248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Cleaning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198983" y="2830830"/>
            <a:ext cx="4232315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Remove duplicates, fix formatting errors, and standardize data quality to ensure accuracy and reliability of analysis.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9646087" y="1863209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6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087" y="2197894"/>
            <a:ext cx="4232315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6087" y="2366248"/>
            <a:ext cx="288297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Transformation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9646087" y="2830830"/>
            <a:ext cx="4232315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Filter, group, and restructure data into formats suitable for analysis, creating meaningful categories and calculations.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751999" y="4238268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6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99" y="4551521"/>
            <a:ext cx="6455807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1999" y="4741307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Analysis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751999" y="5205889"/>
            <a:ext cx="6455807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statistical methods and algorithms to identify patterns, correlations, and trends hidden within the processed data.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7422594" y="4238268"/>
            <a:ext cx="2147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6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594" y="4551521"/>
            <a:ext cx="6455807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2594" y="4741307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Visualization</a:t>
            </a:r>
            <a:endParaRPr lang="en-US" sz="2100" dirty="0"/>
          </a:p>
        </p:txBody>
      </p:sp>
      <p:sp>
        <p:nvSpPr>
          <p:cNvPr id="22" name="Text 15"/>
          <p:cNvSpPr/>
          <p:nvPr/>
        </p:nvSpPr>
        <p:spPr>
          <a:xfrm>
            <a:off x="7422594" y="5205889"/>
            <a:ext cx="6455807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compelling charts, dashboards, and reports that communicate insights clearly to stakeholders and decision-makers.</a:t>
            </a:r>
            <a:endParaRPr lang="en-US" sz="1650" dirty="0"/>
          </a:p>
        </p:txBody>
      </p:sp>
      <p:sp>
        <p:nvSpPr>
          <p:cNvPr id="23" name="Text 16"/>
          <p:cNvSpPr/>
          <p:nvPr/>
        </p:nvSpPr>
        <p:spPr>
          <a:xfrm>
            <a:off x="1074301" y="6881932"/>
            <a:ext cx="12804100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"The goal is to turn data into information, and information into insight."</a:t>
            </a:r>
            <a:endParaRPr lang="en-US" sz="1650" dirty="0"/>
          </a:p>
        </p:txBody>
      </p:sp>
      <p:sp>
        <p:nvSpPr>
          <p:cNvPr id="24" name="Shape 17"/>
          <p:cNvSpPr/>
          <p:nvPr/>
        </p:nvSpPr>
        <p:spPr>
          <a:xfrm>
            <a:off x="751999" y="6597372"/>
            <a:ext cx="30480" cy="827246"/>
          </a:xfrm>
          <a:prstGeom prst="rect">
            <a:avLst/>
          </a:prstGeom>
          <a:solidFill>
            <a:srgbClr val="403CCF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0172" y="330160"/>
            <a:ext cx="4912281" cy="375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Power of Data Visualization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20172" y="1005364"/>
            <a:ext cx="1864519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Why Visualize Data?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20172" y="1350526"/>
            <a:ext cx="8156853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Instant Understanding:</a:t>
            </a:r>
            <a:r>
              <a:rPr lang="en-US" sz="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Complex patterns become immediately Clear through visual representation.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20172" y="1584365"/>
            <a:ext cx="8156853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Trend Recognition:</a:t>
            </a:r>
            <a:r>
              <a:rPr lang="en-US" sz="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Quickly notice changes and unusual patterns over time and different groups.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20172" y="1818203"/>
            <a:ext cx="8156853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Stakeholder Communication:</a:t>
            </a:r>
            <a:r>
              <a:rPr lang="en-US" sz="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Share insights effectively with both technical and non-technical audiences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20172" y="2052042"/>
            <a:ext cx="8156853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Decision Speed:</a:t>
            </a:r>
            <a:r>
              <a:rPr lang="en-US" sz="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Enable faster, more confident decision-making through clear data presentation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420172" y="2363986"/>
            <a:ext cx="2087523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Visualization Best Practices</a:t>
            </a:r>
            <a:endParaRPr lang="en-US" sz="11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72" y="2750344"/>
            <a:ext cx="60008" cy="6000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00194" y="2686645"/>
            <a:ext cx="1903095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Clarity Over Complexity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600194" y="2994303"/>
            <a:ext cx="3823335" cy="383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Choose simple, focused visuals that highlight key insights without overwhelming viewers</a:t>
            </a:r>
            <a:endParaRPr lang="en-US" sz="9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548" y="2750344"/>
            <a:ext cx="60008" cy="6000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753570" y="2686645"/>
            <a:ext cx="1686758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Accuracy and Context</a:t>
            </a:r>
            <a:endParaRPr lang="en-US" sz="1150" dirty="0"/>
          </a:p>
        </p:txBody>
      </p:sp>
      <p:sp>
        <p:nvSpPr>
          <p:cNvPr id="14" name="Text 10"/>
          <p:cNvSpPr/>
          <p:nvPr/>
        </p:nvSpPr>
        <p:spPr>
          <a:xfrm>
            <a:off x="4753570" y="2994303"/>
            <a:ext cx="3823454" cy="383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data integrity and provide necessary context for proper interpretation</a:t>
            </a:r>
            <a:endParaRPr lang="en-US" sz="90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72" y="3681889"/>
            <a:ext cx="60008" cy="6000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00194" y="3618190"/>
            <a:ext cx="1544360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Audience Relevance</a:t>
            </a:r>
            <a:endParaRPr lang="en-US" sz="1150" dirty="0"/>
          </a:p>
        </p:txBody>
      </p:sp>
      <p:sp>
        <p:nvSpPr>
          <p:cNvPr id="17" name="Text 12"/>
          <p:cNvSpPr/>
          <p:nvPr/>
        </p:nvSpPr>
        <p:spPr>
          <a:xfrm>
            <a:off x="600194" y="3925848"/>
            <a:ext cx="7976830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 visualizations that match your audience's expertise level and information needs</a:t>
            </a:r>
            <a:endParaRPr lang="en-US" sz="90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538" y="1020366"/>
            <a:ext cx="5340191" cy="534019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8877538" y="6495574"/>
            <a:ext cx="1576864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Popular Chart Types</a:t>
            </a:r>
            <a:endParaRPr lang="en-US" sz="1150" dirty="0"/>
          </a:p>
        </p:txBody>
      </p:sp>
      <p:sp>
        <p:nvSpPr>
          <p:cNvPr id="20" name="Text 14"/>
          <p:cNvSpPr/>
          <p:nvPr/>
        </p:nvSpPr>
        <p:spPr>
          <a:xfrm>
            <a:off x="8877538" y="6803231"/>
            <a:ext cx="5340191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Bar charts for comparisons</a:t>
            </a:r>
            <a:endParaRPr lang="en-US" sz="900" dirty="0"/>
          </a:p>
        </p:txBody>
      </p:sp>
      <p:sp>
        <p:nvSpPr>
          <p:cNvPr id="21" name="Text 15"/>
          <p:cNvSpPr/>
          <p:nvPr/>
        </p:nvSpPr>
        <p:spPr>
          <a:xfrm>
            <a:off x="8877538" y="7037070"/>
            <a:ext cx="5340191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Line charts for trends over time</a:t>
            </a:r>
            <a:endParaRPr lang="en-US" sz="900" dirty="0"/>
          </a:p>
        </p:txBody>
      </p:sp>
      <p:sp>
        <p:nvSpPr>
          <p:cNvPr id="22" name="Text 16"/>
          <p:cNvSpPr/>
          <p:nvPr/>
        </p:nvSpPr>
        <p:spPr>
          <a:xfrm>
            <a:off x="8877538" y="7270909"/>
            <a:ext cx="5340191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Pie charts for proportions</a:t>
            </a:r>
            <a:endParaRPr lang="en-US" sz="900" dirty="0"/>
          </a:p>
        </p:txBody>
      </p:sp>
      <p:sp>
        <p:nvSpPr>
          <p:cNvPr id="23" name="Text 17"/>
          <p:cNvSpPr/>
          <p:nvPr/>
        </p:nvSpPr>
        <p:spPr>
          <a:xfrm>
            <a:off x="8877538" y="7504748"/>
            <a:ext cx="5340191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Scatter plots for correlations</a:t>
            </a:r>
            <a:endParaRPr lang="en-US" sz="900" dirty="0"/>
          </a:p>
        </p:txBody>
      </p:sp>
      <p:sp>
        <p:nvSpPr>
          <p:cNvPr id="24" name="Text 18"/>
          <p:cNvSpPr/>
          <p:nvPr/>
        </p:nvSpPr>
        <p:spPr>
          <a:xfrm>
            <a:off x="8877538" y="7738586"/>
            <a:ext cx="5340191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Heat maps for complex data patterns</a:t>
            </a:r>
            <a:endParaRPr lang="en-US" sz="900" dirty="0"/>
          </a:p>
        </p:txBody>
      </p:sp>
      <p:sp>
        <p:nvSpPr>
          <p:cNvPr id="25" name="Shape 19"/>
          <p:cNvSpPr/>
          <p:nvPr/>
        </p:nvSpPr>
        <p:spPr>
          <a:xfrm>
            <a:off x="420172" y="8107442"/>
            <a:ext cx="13790057" cy="1171813"/>
          </a:xfrm>
          <a:prstGeom prst="roundRect">
            <a:avLst>
              <a:gd name="adj" fmla="val 1537"/>
            </a:avLst>
          </a:prstGeom>
          <a:solidFill>
            <a:srgbClr val="EAE8F3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87" y="8227457"/>
            <a:ext cx="360164" cy="360164"/>
          </a:xfrm>
          <a:prstGeom prst="rect">
            <a:avLst/>
          </a:prstGeom>
        </p:spPr>
      </p:pic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47" y="8306276"/>
            <a:ext cx="162044" cy="202525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540187" y="8707636"/>
            <a:ext cx="1541621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Ready for Power BI?</a:t>
            </a:r>
            <a:endParaRPr lang="en-US" sz="1150" dirty="0"/>
          </a:p>
        </p:txBody>
      </p:sp>
      <p:sp>
        <p:nvSpPr>
          <p:cNvPr id="29" name="Text 21"/>
          <p:cNvSpPr/>
          <p:nvPr/>
        </p:nvSpPr>
        <p:spPr>
          <a:xfrm>
            <a:off x="540187" y="8967311"/>
            <a:ext cx="13550027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Microsoft Power BI transforms your data journey from collection through visualization, offering seamless integration with business systems and intuitive dashboard creation.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575</Words>
  <Application>Microsoft Office PowerPoint</Application>
  <PresentationFormat>Custom</PresentationFormat>
  <Paragraphs>82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Open Sans</vt:lpstr>
      <vt:lpstr>Libre Baskerville</vt:lpstr>
      <vt:lpstr>Libre Baskerville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Windows User</cp:lastModifiedBy>
  <cp:revision>2</cp:revision>
  <dcterms:created xsi:type="dcterms:W3CDTF">2025-09-24T07:50:05Z</dcterms:created>
  <dcterms:modified xsi:type="dcterms:W3CDTF">2025-09-24T07:52:30Z</dcterms:modified>
</cp:coreProperties>
</file>